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63" r:id="rId4"/>
    <p:sldId id="265" r:id="rId5"/>
    <p:sldId id="304" r:id="rId6"/>
    <p:sldId id="260" r:id="rId7"/>
    <p:sldId id="268" r:id="rId8"/>
    <p:sldId id="305" r:id="rId9"/>
    <p:sldId id="306" r:id="rId10"/>
    <p:sldId id="308" r:id="rId11"/>
    <p:sldId id="310" r:id="rId12"/>
    <p:sldId id="311" r:id="rId13"/>
    <p:sldId id="312" r:id="rId14"/>
    <p:sldId id="313" r:id="rId15"/>
    <p:sldId id="314" r:id="rId16"/>
    <p:sldId id="275" r:id="rId17"/>
    <p:sldId id="278" r:id="rId18"/>
    <p:sldId id="279" r:id="rId19"/>
    <p:sldId id="285" r:id="rId20"/>
    <p:sldId id="287" r:id="rId21"/>
    <p:sldId id="280" r:id="rId22"/>
    <p:sldId id="281" r:id="rId23"/>
    <p:sldId id="283" r:id="rId24"/>
    <p:sldId id="282" r:id="rId25"/>
    <p:sldId id="290" r:id="rId26"/>
    <p:sldId id="286" r:id="rId27"/>
    <p:sldId id="289" r:id="rId28"/>
    <p:sldId id="300" r:id="rId29"/>
    <p:sldId id="301" r:id="rId30"/>
    <p:sldId id="293" r:id="rId31"/>
    <p:sldId id="295" r:id="rId32"/>
    <p:sldId id="298" r:id="rId33"/>
    <p:sldId id="299" r:id="rId34"/>
    <p:sldId id="302" r:id="rId35"/>
    <p:sldId id="303" r:id="rId36"/>
    <p:sldId id="284" r:id="rId37"/>
    <p:sldId id="294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BBBB"/>
    <a:srgbClr val="333333"/>
    <a:srgbClr val="CDCDCD"/>
    <a:srgbClr val="CCCCCC"/>
    <a:srgbClr val="777777"/>
    <a:srgbClr val="777766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i Yen" userId="a581e72b9c9006af" providerId="LiveId" clId="{C024BD99-14A3-4C89-B288-C6309BFF2052}"/>
    <pc:docChg chg="custSel modSld">
      <pc:chgData name="Mikai Yen" userId="a581e72b9c9006af" providerId="LiveId" clId="{C024BD99-14A3-4C89-B288-C6309BFF2052}" dt="2023-06-05T15:44:55.447" v="10" actId="1076"/>
      <pc:docMkLst>
        <pc:docMk/>
      </pc:docMkLst>
      <pc:sldChg chg="addSp delSp modSp mod">
        <pc:chgData name="Mikai Yen" userId="a581e72b9c9006af" providerId="LiveId" clId="{C024BD99-14A3-4C89-B288-C6309BFF2052}" dt="2023-06-05T15:44:55.447" v="10" actId="1076"/>
        <pc:sldMkLst>
          <pc:docMk/>
          <pc:sldMk cId="1615254718" sldId="299"/>
        </pc:sldMkLst>
        <pc:spChg chg="mod">
          <ac:chgData name="Mikai Yen" userId="a581e72b9c9006af" providerId="LiveId" clId="{C024BD99-14A3-4C89-B288-C6309BFF2052}" dt="2023-06-05T15:44:51.299" v="9" actId="27636"/>
          <ac:spMkLst>
            <pc:docMk/>
            <pc:sldMk cId="1615254718" sldId="299"/>
            <ac:spMk id="2" creationId="{68D55644-6BD8-7F35-D8B0-A6713990A95E}"/>
          </ac:spMkLst>
        </pc:spChg>
        <pc:spChg chg="del mod">
          <ac:chgData name="Mikai Yen" userId="a581e72b9c9006af" providerId="LiveId" clId="{C024BD99-14A3-4C89-B288-C6309BFF2052}" dt="2023-06-05T15:44:45.870" v="5"/>
          <ac:spMkLst>
            <pc:docMk/>
            <pc:sldMk cId="1615254718" sldId="299"/>
            <ac:spMk id="7" creationId="{06380759-74A0-44CC-31FF-0EE5835B3F13}"/>
          </ac:spMkLst>
        </pc:spChg>
        <pc:picChg chg="add mod">
          <ac:chgData name="Mikai Yen" userId="a581e72b9c9006af" providerId="LiveId" clId="{C024BD99-14A3-4C89-B288-C6309BFF2052}" dt="2023-06-05T15:44:55.447" v="10" actId="1076"/>
          <ac:picMkLst>
            <pc:docMk/>
            <pc:sldMk cId="1615254718" sldId="299"/>
            <ac:picMk id="4" creationId="{596D7C41-82A2-49CC-8E6B-4B9A15616FA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BAEF0-A4C0-E615-EAF5-AFB9D82AC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B7F-39DB-248A-C679-DC15DD403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491FCC-B104-5348-1F69-FF864ECD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DE095E-64A4-B822-C5E3-A00B6BCF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5B00CA-9606-C564-E77E-1AD829AF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99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62EFD-681D-DD80-95A8-C1ED8663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C321DC-2DB4-6839-B29E-1D11ABDAB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7EBC2C-6372-4438-4980-442F3591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4C3A2-FC16-EC50-9A59-0CC44F1C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3F178-470F-4F75-240A-00EB7759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8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4D459C-0420-9ECE-359B-AF198BE37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81FAA5-9D7A-DCEC-135E-F19E5F1AB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8C897-5A7C-9223-53BC-8818F4F05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A2DBD-39CB-B1D4-7727-7A41713B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99BD4-4F95-3893-09B8-259F9641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89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D8B0B-332A-AE9F-4171-C7267A1A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9EB94F-6C48-32DD-FAF6-1A64E980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10375A-861D-9832-1BDC-06696079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90D8E-F9FF-D9E3-047F-F148546C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52AD05-A5B8-0A9B-6F61-7BAF12F2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7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A8265-B0B5-6410-F7C6-E869AFF1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1DA979-E683-131F-D923-04F533567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6942AB-1803-C758-F55A-3DACEAFC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7BF6E5-E152-D336-A191-895FD7CB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22B9D5-204F-7A16-F486-899BC530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5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A1D91-35A9-75F4-5142-14352F93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BD726-BF67-9C1B-6180-ECB13C79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92C62E-C7DC-57BA-503A-F0A30660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907B72-7D81-00B3-8E6E-C5F2A3E1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82AE94-BC15-B723-C1C6-8FEC068C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FDFFBF-99AE-1CD2-A08E-16E91BED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67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86A38-421F-41CC-540F-FD2C62D0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30E5D8-AB41-26C4-C111-4865C8264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3B9179-4D0B-6FA4-4F72-7A5CBCAC6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4CBF805-8F3E-2B23-D9A6-B981BB2AE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D07C13-F469-ED84-929E-51986CB91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F7385B-4C9C-31BA-3ED8-67E97664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752FD1-72D0-1824-3ED3-437E5882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8D222F-63B3-6716-BDC6-A96270B4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2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89780-5ECC-EF6F-ED18-F428E4D0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F1D568-BCEB-0CC3-04F9-84F32294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04E3BB-2A74-E702-9EDB-AAF6E25D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33A472-AC4C-D2C9-0106-2E13E8C9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73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BE282-8517-6058-7EC5-68208910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89985-B5E3-52FC-FA3E-4C09EFB1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0B5A4-6B1F-BBE7-B870-8743FED0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84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A11E9-DE65-7B4E-7663-51B823E4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5006F-23E2-F47D-EDA4-E9851328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DAC551-0670-707F-7B54-A4730886A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F65DF2-356F-785A-BE14-22AFDF9E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D53A23-8864-40ED-79B1-90C9969E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DCA6B7-D74D-8F07-0986-CC14DBB7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9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96815F-92C0-BAF6-0AF9-6372090E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A8B4E23-C969-842F-2B7C-9AC308743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80BCD0-FDCF-45FC-3448-F959D18C5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96CC73-D73F-552D-5FDE-DF1B531A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E249E7-D57B-B06A-21AA-65DB45B4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D958FA-1969-C9A2-B9B9-6C3FB8B6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83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5DB6CA-77D9-32F3-C970-4F13DFC4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A38FF5-196A-348D-5229-953F0429A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9B2A2B-74E5-9056-D56F-3152EC0A4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3616-3845-481F-A605-B008686E4370}" type="datetimeFigureOut">
              <a:rPr lang="zh-TW" altLang="en-US" smtClean="0"/>
              <a:t>2023/6/5 Monday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0F4202-1692-713A-9ED2-86E68B9CE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E83EAB-8B55-9175-9929-71D944A7F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7001A3B-6462-450D-9249-BC14716002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2" t="9356" r="4832" b="17040"/>
          <a:stretch/>
        </p:blipFill>
        <p:spPr>
          <a:xfrm>
            <a:off x="10215716" y="5250090"/>
            <a:ext cx="1976284" cy="160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6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hih-sheng-huang821.medium.com/%E6%A9%9F%E5%99%A8%E5%AD%B8%E7%BF%92-%E6%94%AF%E6%92%90%E5%90%91%E9%87%8F%E6%A9%9F-support-vector-machine-svm-%E8%A9%B3%E7%B4%B0%E6%8E%A8%E5%B0%8E-c320098a3d2e" TargetMode="External"/><Relationship Id="rId2" Type="http://schemas.openxmlformats.org/officeDocument/2006/relationships/hyperlink" Target="http://www.ngensis.com/titanic.ht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thelp.ithome.com.tw/m/articles/10304438" TargetMode="External"/><Relationship Id="rId4" Type="http://schemas.openxmlformats.org/officeDocument/2006/relationships/hyperlink" Target="https://ithelp.ithome.com.tw/articles/10237661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E9%9B%9E%E9%9B%9E%E8%88%87%E5%85%94%E5%85%94%E7%9A%84%E5%B7%A5%E7%A8%8B%E4%B8%96%E7%95%8C/%E6%A9%9F%E5%99%A8%E5%AD%B8%E7%BF%92ml-note-sgd-momentum-adagrad-adam-optimizer-f20568c968db" TargetMode="External"/><Relationship Id="rId2" Type="http://schemas.openxmlformats.org/officeDocument/2006/relationships/hyperlink" Target="https://ithelp.ithome.com.tw/articles/1024049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ianjiesun.medium.com/dl-ml%E7%AD%86%E8%A8%98-%E5%9B%9B-cross-entropy-binary-cross-entropy%E5%B7%AE%E5%88%A5-c9d06ca0a9df" TargetMode="External"/><Relationship Id="rId4" Type="http://schemas.openxmlformats.org/officeDocument/2006/relationships/hyperlink" Target="https://ithelp.ithome.com.tw/articles/1027182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人工智慧入門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44"/>
            <a:ext cx="9144000" cy="73866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閉上眼睛深吸氣，想想健章就打出來囉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332D0F-A7FE-D927-9897-98D0DED71860}"/>
              </a:ext>
            </a:extLst>
          </p:cNvPr>
          <p:cNvSpPr txBox="1"/>
          <p:nvPr/>
        </p:nvSpPr>
        <p:spPr>
          <a:xfrm>
            <a:off x="3095199" y="5439853"/>
            <a:ext cx="6097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楊宇翔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109502558 </a:t>
            </a:r>
          </a:p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劉裕方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109502559</a:t>
            </a:r>
          </a:p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顏紹同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109502561</a:t>
            </a:r>
          </a:p>
        </p:txBody>
      </p:sp>
    </p:spTree>
    <p:extLst>
      <p:ext uri="{BB962C8B-B14F-4D97-AF65-F5344CB8AC3E}">
        <p14:creationId xmlns:p14="http://schemas.microsoft.com/office/powerpoint/2010/main" val="247824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票價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補缺值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F285CB-66E6-4CFF-A766-583641D69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15" y="2821171"/>
            <a:ext cx="11522770" cy="1215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A3F518D-83B1-4FD8-89FA-AA6015B44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6" y="1598088"/>
            <a:ext cx="1189838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3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票價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44B605-6B0A-43D5-ABD4-06BAB796C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30" y="2926080"/>
            <a:ext cx="8726738" cy="183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8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船艙號碼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C09246-DD05-4F35-9805-2D34A7FEF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70" y="1157345"/>
            <a:ext cx="4906060" cy="2667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6ED12A7-5660-42BB-BD19-D66F32E51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4295" y="1647327"/>
            <a:ext cx="5483410" cy="50152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FCD4B1F-52E1-434A-B991-0DFFC0F36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24" y="1241202"/>
            <a:ext cx="1573204" cy="423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9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船艙號碼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補缺值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B7531B-CE50-4056-9ED8-7DD70ACC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676" y="2050326"/>
            <a:ext cx="10726647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1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12143274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在船上同為兄弟姐妹或配偶、家族的父母及小孩的數目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DD8991D-E226-4BBE-A947-6C2D065ED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00" y="1148846"/>
            <a:ext cx="6982799" cy="8478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430C1C8-9060-4CA1-BB8E-D8363827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93" y="2211434"/>
            <a:ext cx="9975414" cy="433644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8AC1DDF-1102-4DDC-B036-E273C081A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389" y="2690709"/>
            <a:ext cx="8221222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8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18C4E1-1332-4137-A9CB-BAA55391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153" y="1147874"/>
            <a:ext cx="6763694" cy="112410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9CB5B44-2F95-48C7-83D9-3DCF57DBC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522" y="2850570"/>
            <a:ext cx="5772956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7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137" y="1657089"/>
            <a:ext cx="7248207" cy="35438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51005CD-C5F6-4770-88C9-10F4282B0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70" r="28415"/>
          <a:stretch/>
        </p:blipFill>
        <p:spPr>
          <a:xfrm>
            <a:off x="7406181" y="1472184"/>
            <a:ext cx="4630371" cy="41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45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126" y="879176"/>
            <a:ext cx="7899748" cy="738664"/>
          </a:xfrm>
        </p:spPr>
        <p:txBody>
          <a:bodyPr>
            <a:noAutofit/>
          </a:bodyPr>
          <a:lstStyle/>
          <a:p>
            <a:r>
              <a:rPr lang="zh-TW" altLang="en-US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使用的做法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492" y="1834671"/>
            <a:ext cx="5763016" cy="217291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(Support Vector Machine) , SVM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(Random forest), RF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深度神經網路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(Deep Neural Networks) ,DNN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41BDCB-3070-D483-D221-D435B47A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05" y="4007581"/>
            <a:ext cx="3695962" cy="223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C47FDB-F9C3-C0EB-B498-F814B183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40" y="4017460"/>
            <a:ext cx="2973888" cy="2230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130712-5987-0C70-5AC2-4B7437B2D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02" y="4013081"/>
            <a:ext cx="2249661" cy="223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副標題 2">
            <a:extLst>
              <a:ext uri="{FF2B5EF4-FFF2-40B4-BE49-F238E27FC236}">
                <a16:creationId xmlns:a16="http://schemas.microsoft.com/office/drawing/2014/main" id="{122F8F93-B7C4-A8F0-D48C-7209FFE41ECC}"/>
              </a:ext>
            </a:extLst>
          </p:cNvPr>
          <p:cNvSpPr txBox="1">
            <a:spLocks/>
          </p:cNvSpPr>
          <p:nvPr/>
        </p:nvSpPr>
        <p:spPr>
          <a:xfrm>
            <a:off x="1414202" y="6331566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https://www.researchgate.net/publication/332777280_A_Mature-Tomato_Detection_Algorithm_Using_Machine_Learning_and_Color_Analysis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A3FBBB68-183A-0E79-F782-F9EE3352418E}"/>
              </a:ext>
            </a:extLst>
          </p:cNvPr>
          <p:cNvSpPr txBox="1">
            <a:spLocks/>
          </p:cNvSpPr>
          <p:nvPr/>
        </p:nvSpPr>
        <p:spPr>
          <a:xfrm>
            <a:off x="4065740" y="3522992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https://commons.wikimedia.org/wiki/File:Random_forest_diagram_complete.png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60E64FE3-0D85-408B-0AC1-B906D28F4239}"/>
              </a:ext>
            </a:extLst>
          </p:cNvPr>
          <p:cNvSpPr txBox="1">
            <a:spLocks/>
          </p:cNvSpPr>
          <p:nvPr/>
        </p:nvSpPr>
        <p:spPr>
          <a:xfrm>
            <a:off x="7212904" y="6243496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https://www.researchgate.net/publication/339600446_Deep_Neural_Network_for_Predicting_Ore_Production_by_Truck-Haulage_Systems_in_Open-Pit_Mines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2082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344EDA-3458-38A0-EDCC-9CB681D75FDC}"/>
              </a:ext>
            </a:extLst>
          </p:cNvPr>
          <p:cNvSpPr/>
          <p:nvPr/>
        </p:nvSpPr>
        <p:spPr>
          <a:xfrm>
            <a:off x="265134" y="2586625"/>
            <a:ext cx="11678433" cy="3576180"/>
          </a:xfrm>
          <a:prstGeom prst="roundRect">
            <a:avLst>
              <a:gd name="adj" fmla="val 5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C74824-C505-80B8-3A04-043380AE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4" y="3136324"/>
            <a:ext cx="4488085" cy="26215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98D2EC-70B1-5C3B-8C66-8F541FBC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041" y="3049817"/>
            <a:ext cx="6149376" cy="27945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B74919-59E5-B771-812B-D58166A84DC7}"/>
              </a:ext>
            </a:extLst>
          </p:cNvPr>
          <p:cNvSpPr txBox="1"/>
          <p:nvPr/>
        </p:nvSpPr>
        <p:spPr>
          <a:xfrm>
            <a:off x="1632441" y="1251473"/>
            <a:ext cx="9128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「如何只用身高體重就來判斷是男生還是女生」</a:t>
            </a:r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所有分類的問題都是在找右圖紅色那條分類的線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5C010E7A-B3D2-BC26-EB8E-A3CA781DD41B}"/>
              </a:ext>
            </a:extLst>
          </p:cNvPr>
          <p:cNvSpPr txBox="1">
            <a:spLocks/>
          </p:cNvSpPr>
          <p:nvPr/>
        </p:nvSpPr>
        <p:spPr>
          <a:xfrm>
            <a:off x="650373" y="6243884"/>
            <a:ext cx="11092777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1314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344EDA-3458-38A0-EDCC-9CB681D75FDC}"/>
              </a:ext>
            </a:extLst>
          </p:cNvPr>
          <p:cNvSpPr/>
          <p:nvPr/>
        </p:nvSpPr>
        <p:spPr>
          <a:xfrm>
            <a:off x="265134" y="2586625"/>
            <a:ext cx="11678433" cy="3576180"/>
          </a:xfrm>
          <a:prstGeom prst="roundRect">
            <a:avLst>
              <a:gd name="adj" fmla="val 5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C74824-C505-80B8-3A04-043380AE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54" y="3065694"/>
            <a:ext cx="5581100" cy="26180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B74919-59E5-B771-812B-D58166A84DC7}"/>
              </a:ext>
            </a:extLst>
          </p:cNvPr>
          <p:cNvSpPr txBox="1"/>
          <p:nvPr/>
        </p:nvSpPr>
        <p:spPr>
          <a:xfrm>
            <a:off x="1632441" y="1251473"/>
            <a:ext cx="9128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是一種監督式的學習方法，其基礎的概念非常簡單，就是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找到一個決策邊界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(decision boundary)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讓兩類之間的邊界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(margins)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最大化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，使其可以完美區隔開來。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5C010E7A-B3D2-BC26-EB8E-A3CA781DD41B}"/>
              </a:ext>
            </a:extLst>
          </p:cNvPr>
          <p:cNvSpPr txBox="1">
            <a:spLocks/>
          </p:cNvSpPr>
          <p:nvPr/>
        </p:nvSpPr>
        <p:spPr>
          <a:xfrm>
            <a:off x="650373" y="6243884"/>
            <a:ext cx="11092777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4EF44-2172-74E2-E71C-0C4B5663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884" y="3943251"/>
            <a:ext cx="4248150" cy="923925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917CD35-D586-F3AA-0F41-E12DCDCC47DE}"/>
              </a:ext>
            </a:extLst>
          </p:cNvPr>
          <p:cNvCxnSpPr>
            <a:cxnSpLocks/>
          </p:cNvCxnSpPr>
          <p:nvPr/>
        </p:nvCxnSpPr>
        <p:spPr>
          <a:xfrm>
            <a:off x="6104350" y="2910670"/>
            <a:ext cx="0" cy="2989089"/>
          </a:xfrm>
          <a:prstGeom prst="line">
            <a:avLst/>
          </a:prstGeom>
          <a:ln w="12700">
            <a:solidFill>
              <a:srgbClr val="BBB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87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6636" y="1092118"/>
            <a:ext cx="7899748" cy="738664"/>
          </a:xfrm>
        </p:spPr>
        <p:txBody>
          <a:bodyPr>
            <a:noAutofit/>
          </a:bodyPr>
          <a:lstStyle/>
          <a:p>
            <a:pPr algn="l"/>
            <a:r>
              <a:rPr lang="zh-TW" altLang="en-US" sz="4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背景故事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3034" y="2202260"/>
            <a:ext cx="5233297" cy="2172910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正如電影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鐵達尼號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的導演甘馬倫感慨地說道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「如果鐵達尼號是象徵人類文明的驕傲， 那麼冰山又代表甚麼呢？」</a:t>
            </a:r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悼念和鐵達尼號葬身大洋的靈魂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74">
            <a:extLst>
              <a:ext uri="{FF2B5EF4-FFF2-40B4-BE49-F238E27FC236}">
                <a16:creationId xmlns:a16="http://schemas.microsoft.com/office/drawing/2014/main" id="{9E757397-46E2-F72C-F4F0-1DA852E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669" y="2202260"/>
            <a:ext cx="5522156" cy="322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18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4" y="1283915"/>
            <a:ext cx="5982189" cy="49587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E1897D-5E1F-2583-FF53-600DF671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260"/>
          <a:stretch/>
        </p:blipFill>
        <p:spPr>
          <a:xfrm>
            <a:off x="6895578" y="2425428"/>
            <a:ext cx="3382027" cy="26209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642E90-D798-C294-E57A-52E907D7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71"/>
          <a:stretch/>
        </p:blipFill>
        <p:spPr>
          <a:xfrm>
            <a:off x="10277605" y="2425429"/>
            <a:ext cx="1807923" cy="2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10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680" y="3260712"/>
            <a:ext cx="9128639" cy="274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4E738D-3777-02F6-1CAB-00E6410A8BDC}"/>
                  </a:ext>
                </a:extLst>
              </p:cNvPr>
              <p:cNvSpPr txBox="1"/>
              <p:nvPr/>
            </p:nvSpPr>
            <p:spPr>
              <a:xfrm>
                <a:off x="1514082" y="1257533"/>
                <a:ext cx="912863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	</a:t>
                </a:r>
                <a:r>
                  <a:rPr lang="zh-TW" altLang="en-US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所謂的森林就是由很多棵決策樹所組成。隨機森林是使用 </a:t>
                </a:r>
                <a:r>
                  <a:rPr lang="en-US" altLang="zh-TW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Bagging </a:t>
                </a:r>
                <a:r>
                  <a:rPr lang="zh-TW" altLang="en-US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加上隨機特徵採樣的方法所產生出來的整體學習演算法。</a:t>
                </a:r>
                <a:endParaRPr lang="en-US" altLang="zh-TW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𝑅𝑎𝑛𝑑𝑜𝑚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𝐹𝑜𝑟𝑒𝑠𝑡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=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𝐵𝑎𝑔𝑔𝑖𝑛𝑔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+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𝐷𝑒𝑐𝑖𝑠𝑖𝑜𝑛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𝑇𝑟𝑒𝑒</m:t>
                      </m:r>
                    </m:oMath>
                  </m:oMathPara>
                </a14:m>
                <a:endParaRPr lang="zh-TW" altLang="en-US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4E738D-3777-02F6-1CAB-00E6410A8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82" y="1257533"/>
                <a:ext cx="9128639" cy="1323439"/>
              </a:xfrm>
              <a:prstGeom prst="rect">
                <a:avLst/>
              </a:prstGeom>
              <a:blipFill>
                <a:blip r:embed="rId3"/>
                <a:stretch>
                  <a:fillRect l="-668" t="-2304" r="-200" b="-5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標題 2">
            <a:extLst>
              <a:ext uri="{FF2B5EF4-FFF2-40B4-BE49-F238E27FC236}">
                <a16:creationId xmlns:a16="http://schemas.microsoft.com/office/drawing/2014/main" id="{34879E32-48EC-0438-D931-DB4A60DE9505}"/>
              </a:ext>
            </a:extLst>
          </p:cNvPr>
          <p:cNvSpPr txBox="1">
            <a:spLocks/>
          </p:cNvSpPr>
          <p:nvPr/>
        </p:nvSpPr>
        <p:spPr>
          <a:xfrm>
            <a:off x="4207700" y="6243884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https://ithelp.ithome.com.tw/articles/10272586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8407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6843908" y="2221214"/>
            <a:ext cx="465498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 aggregating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從訓練資料中拿出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個樣本，並且建立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個分類器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個樣本放回去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C22CAE-7A74-08ED-CBD0-1E05EBF27639}"/>
              </a:ext>
            </a:extLst>
          </p:cNvPr>
          <p:cNvSpPr txBox="1"/>
          <p:nvPr/>
        </p:nvSpPr>
        <p:spPr>
          <a:xfrm>
            <a:off x="1515649" y="840529"/>
            <a:ext cx="8937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：重新取樣原有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產生新的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，取樣的過程是均勻且可以重複取樣的。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778C74-5810-4439-DABC-9C5F2818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21214"/>
            <a:ext cx="51244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副標題 2">
            <a:extLst>
              <a:ext uri="{FF2B5EF4-FFF2-40B4-BE49-F238E27FC236}">
                <a16:creationId xmlns:a16="http://schemas.microsoft.com/office/drawing/2014/main" id="{A1B31D64-97FF-7EFA-A43B-40F312034293}"/>
              </a:ext>
            </a:extLst>
          </p:cNvPr>
          <p:cNvSpPr txBox="1">
            <a:spLocks/>
          </p:cNvSpPr>
          <p:nvPr/>
        </p:nvSpPr>
        <p:spPr>
          <a:xfrm>
            <a:off x="1052186" y="5091489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196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C22CAE-7A74-08ED-CBD0-1E05EBF27639}"/>
              </a:ext>
            </a:extLst>
          </p:cNvPr>
          <p:cNvSpPr txBox="1"/>
          <p:nvPr/>
        </p:nvSpPr>
        <p:spPr>
          <a:xfrm>
            <a:off x="1515649" y="840529"/>
            <a:ext cx="89373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：與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類似，但更強調針對錯誤部份加強學習以提昇整體的效率。重點是將大量弱學習的分類器（效率比較沒那麼好）逐步訓練成一個較強的分類器。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778C74-5810-4439-DABC-9C5F2818A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8812" y="1991638"/>
            <a:ext cx="8190577" cy="3898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副標題 2">
            <a:extLst>
              <a:ext uri="{FF2B5EF4-FFF2-40B4-BE49-F238E27FC236}">
                <a16:creationId xmlns:a16="http://schemas.microsoft.com/office/drawing/2014/main" id="{A1B31D64-97FF-7EFA-A43B-40F312034293}"/>
              </a:ext>
            </a:extLst>
          </p:cNvPr>
          <p:cNvSpPr txBox="1">
            <a:spLocks/>
          </p:cNvSpPr>
          <p:nvPr/>
        </p:nvSpPr>
        <p:spPr>
          <a:xfrm>
            <a:off x="3606452" y="6025972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3249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68" y="2530257"/>
            <a:ext cx="7961335" cy="33487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2697793" y="840528"/>
            <a:ext cx="7341817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從訓練集中抽取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筆資料出來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筆資料隨機挑選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個特徵做樣本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次，產生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棵決策樹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分類：多數投票機制進行預測、迴歸：平均機制進行預測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3B238674-266A-BC1F-9444-C9C2B7E4169B}"/>
              </a:ext>
            </a:extLst>
          </p:cNvPr>
          <p:cNvSpPr txBox="1">
            <a:spLocks/>
          </p:cNvSpPr>
          <p:nvPr/>
        </p:nvSpPr>
        <p:spPr>
          <a:xfrm>
            <a:off x="3469187" y="6136129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https://blog.tensorflow.org/2021/05/introducing-tensorflow-decision-forests.html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1853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A6E1897D-5E1F-2583-FF53-600DF6711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t="329" r="71733" b="-329"/>
          <a:stretch/>
        </p:blipFill>
        <p:spPr>
          <a:xfrm>
            <a:off x="6895578" y="2434058"/>
            <a:ext cx="3382027" cy="26209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642E90-D798-C294-E57A-52E907D7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4" t="-329" r="4638" b="329"/>
          <a:stretch/>
        </p:blipFill>
        <p:spPr>
          <a:xfrm>
            <a:off x="10277605" y="2425429"/>
            <a:ext cx="1807923" cy="262091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7AC1337-641B-487E-82FE-2219C1AD8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2" y="4808977"/>
            <a:ext cx="6663125" cy="197587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C4D4070-86A7-495B-87ED-C5EE252FA9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672" y="1200342"/>
            <a:ext cx="4933216" cy="34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335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9" y="1549476"/>
            <a:ext cx="5667136" cy="40231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788325" y="1577567"/>
            <a:ext cx="633086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可有效減緩過擬合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(Overfitting)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的狀況發生，也可解決梯度爆炸或梯度消失等問題。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的輸出介於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。具有非線性、連續可微分、單調，並具有固定的輸出範圍。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層數的決定：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雖然從理論上說，層數越多擬合函數越強，但是實際上更深的層數可能會帶來過擬合的問題，同時也會增加訓練難度，使模型難以收斂。因此我們要在實際實驗中進行驗證，找到一個適中的量。</a:t>
            </a:r>
          </a:p>
        </p:txBody>
      </p:sp>
    </p:spTree>
    <p:extLst>
      <p:ext uri="{BB962C8B-B14F-4D97-AF65-F5344CB8AC3E}">
        <p14:creationId xmlns:p14="http://schemas.microsoft.com/office/powerpoint/2010/main" val="1432265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17" y="1187006"/>
            <a:ext cx="5548613" cy="4606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6003985" y="1577567"/>
            <a:ext cx="611520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給定了一個明確的最大值與最小值。每個特徵中的最小值變成了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，最大值變成了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。數據會縮放到到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[0,1]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交叉熵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binarycross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-entropy)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因為標準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 Entropy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只考慮正樣本，而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Cross Entropy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同時考慮正負樣本，較為符合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Multi-Label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的情況。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最佳化：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 Optimizer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Momentum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這二種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做結合。有做參數的” 偏離校正”，使得每一次的學習率都會有個確定的範圍，會讓參數的更新較為平穩。常用的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17" y="1846053"/>
            <a:ext cx="5508460" cy="31796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F0FCB4-6C00-6704-D677-A626058C9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7" y="5400136"/>
            <a:ext cx="4245595" cy="11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10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72" y="1188924"/>
            <a:ext cx="5924455" cy="46763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B5F31B-CD3E-2507-7597-94F7318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96966"/>
            <a:ext cx="5968826" cy="46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20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3580589" y="4989406"/>
            <a:ext cx="523623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將資料放入算完的模型中預測，並且輸出結果呈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供上傳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01" y="2130725"/>
            <a:ext cx="5662195" cy="2357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6A2E6F-F8B3-4FBA-5409-3D80D427B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19"/>
          <a:stretch/>
        </p:blipFill>
        <p:spPr>
          <a:xfrm>
            <a:off x="5943966" y="2242431"/>
            <a:ext cx="4280408" cy="20859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DDEB55F-D8E0-283E-DF93-1D2455E5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30"/>
          <a:stretch/>
        </p:blipFill>
        <p:spPr>
          <a:xfrm>
            <a:off x="9521054" y="2242430"/>
            <a:ext cx="2564945" cy="20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9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5425" y="1092118"/>
            <a:ext cx="7899748" cy="738664"/>
          </a:xfrm>
        </p:spPr>
        <p:txBody>
          <a:bodyPr>
            <a:noAutofit/>
          </a:bodyPr>
          <a:lstStyle/>
          <a:p>
            <a:pPr algn="l"/>
            <a:r>
              <a:rPr lang="zh-TW" altLang="en-US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  <a:br>
              <a:rPr lang="en-US" altLang="zh-TW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Data Cleansing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5299" y="2589734"/>
            <a:ext cx="3604740" cy="343971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觀察資料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缺失資料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文字轉數字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74">
            <a:extLst>
              <a:ext uri="{FF2B5EF4-FFF2-40B4-BE49-F238E27FC236}">
                <a16:creationId xmlns:a16="http://schemas.microsoft.com/office/drawing/2014/main" id="{9E757397-46E2-F72C-F4F0-1DA852E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02" y="2589734"/>
            <a:ext cx="8259697" cy="408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78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062046" y="1551688"/>
            <a:ext cx="7341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為了更方便使用者，我們開發了方便好用的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介面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3B238674-266A-BC1F-9444-C9C2B7E4169B}"/>
              </a:ext>
            </a:extLst>
          </p:cNvPr>
          <p:cNvSpPr txBox="1">
            <a:spLocks/>
          </p:cNvSpPr>
          <p:nvPr/>
        </p:nvSpPr>
        <p:spPr>
          <a:xfrm>
            <a:off x="299638" y="5720510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https://github.com/mimirinko912/finalproject_easygui.git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99160C-EDCE-8B01-BDCA-8CFA75F7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9" y="1285875"/>
            <a:ext cx="4286250" cy="4286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E82780-53E7-A723-6E72-43C8ABEF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34" y="2100183"/>
            <a:ext cx="6264575" cy="341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4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652" y="1617130"/>
            <a:ext cx="4515373" cy="284456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7150140" y="5184438"/>
            <a:ext cx="734181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ui.py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排版介面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62766" y="4696108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8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en-US" altLang="zh-TW" sz="1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18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進行介面開發，相較 </a:t>
            </a:r>
            <a:r>
              <a:rPr lang="en-US" altLang="zh-TW" sz="18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Tkinter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具有更高的可玩性。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Start.py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29" y="1599001"/>
            <a:ext cx="7130105" cy="37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9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04" y="1901782"/>
            <a:ext cx="5320125" cy="29778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9598494" y="6292071"/>
            <a:ext cx="7341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檔案結構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282199" y="5275952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front.py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中進行演算以及接收來自</a:t>
            </a:r>
            <a:r>
              <a: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GUI</a:t>
            </a:r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按鈕的 </a:t>
            </a:r>
            <a:r>
              <a: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</a:t>
            </a:r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08" y="165819"/>
            <a:ext cx="2871878" cy="65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7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6D7C41-82A2-49CC-8E6B-4B9A15616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074" y="564769"/>
            <a:ext cx="8129852" cy="60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54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YOLO v4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212" y="1091038"/>
            <a:ext cx="3148973" cy="481876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075821" y="195437"/>
            <a:ext cx="7009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neck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SPP+PAN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相比於前幾代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使用絳維，再接全連接層，可以更好接收不同尺度的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429036" y="6016232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backbone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ResNeXt50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Darknet53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分別與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 Stage Partial Network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2240" y="1185929"/>
            <a:ext cx="5503718" cy="39295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A8A16C-331F-4CE5-C063-28EEBC518E77}"/>
              </a:ext>
            </a:extLst>
          </p:cNvPr>
          <p:cNvSpPr txBox="1"/>
          <p:nvPr/>
        </p:nvSpPr>
        <p:spPr>
          <a:xfrm>
            <a:off x="5411214" y="5277568"/>
            <a:ext cx="7009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SPP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map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的最後一層串接在一起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FPN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的改善版本，相比於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FPN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將層數多加一層，效果當然也因此比較好，但是會增加計算量</a:t>
            </a:r>
          </a:p>
        </p:txBody>
      </p:sp>
    </p:spTree>
    <p:extLst>
      <p:ext uri="{BB962C8B-B14F-4D97-AF65-F5344CB8AC3E}">
        <p14:creationId xmlns:p14="http://schemas.microsoft.com/office/powerpoint/2010/main" val="806539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YOLO v4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294" y="1169045"/>
            <a:ext cx="7958270" cy="451990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A8A16C-331F-4CE5-C063-28EEBC518E77}"/>
              </a:ext>
            </a:extLst>
          </p:cNvPr>
          <p:cNvSpPr txBox="1"/>
          <p:nvPr/>
        </p:nvSpPr>
        <p:spPr>
          <a:xfrm>
            <a:off x="3711810" y="6115283"/>
            <a:ext cx="7009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繼續沿用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162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49580" y="1228835"/>
            <a:ext cx="7341817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https://blog.tensorflow.org/2021/05/introducing-tensorflow-decision-forests.html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https://ithelp.ithome.com.tw/articles/10272586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https://medium.com/chung-yi/ml%E5%85%A5%E9%96%80-%E5%8D%81%E4%B8%83-%E9%9A%A8%E6%A9%9F%E6%A3%AE%E6%9E%97-random-forest-6afc24871857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http://www.ngensis.com/titanic.htm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https://ithelp.ithome.com.tw/articles/10237661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https://ithelp.ithome.com.tw/m/articles/10304438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0529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49580" y="1228835"/>
            <a:ext cx="7341817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https://ithelp.ithome.com.tw/articles/10240494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https://medium.com/%E9%9B%9E%E9%9B%9E%E8%88%87%E5%85%94%E5%85%94%E7%9A%84%E5%B7%A5%E7%A8%8B%E4%B8%96%E7%95%8C/%E6%A9%9F%E5%99%A8%E5%AD%B8%E7%BF%92ml-note-sgd-momentum-adagrad-adam-optimizer-f20568c968db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https://ithelp.ithome.com.tw/articles/10271823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https://jianjiesun.medium.com/dl-ml%E7%AD%86%E8%A8%98-%E5%9B%9B-cross-entropy-binary-cross-entropy%E5%B7%AE%E5%88%A5-c9d06ca0a9df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1497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檢查有無缺值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7B3DD5-E963-D977-76BA-976103A7B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409" y="2155353"/>
            <a:ext cx="11163182" cy="2330384"/>
          </a:xfrm>
          <a:prstGeom prst="rect">
            <a:avLst/>
          </a:prstGeom>
        </p:spPr>
      </p:pic>
      <p:pic>
        <p:nvPicPr>
          <p:cNvPr id="5" name="Picture 74">
            <a:extLst>
              <a:ext uri="{FF2B5EF4-FFF2-40B4-BE49-F238E27FC236}">
                <a16:creationId xmlns:a16="http://schemas.microsoft.com/office/drawing/2014/main" id="{B7CF268F-8744-4509-BD92-7AEE1C862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7119" y="1017037"/>
            <a:ext cx="4357681" cy="57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9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741EE4B9-2F0E-430F-832F-374AFD2B3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02" y="119033"/>
            <a:ext cx="4267796" cy="348663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姓名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DA87EA-14D3-4A29-B618-4C6984EE6B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48" y="3711824"/>
            <a:ext cx="10152704" cy="604393"/>
          </a:xfrm>
          <a:prstGeom prst="rect">
            <a:avLst/>
          </a:prstGeom>
          <a:noFill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A86DE8F-4267-4B7C-A2F6-5F7424FCE6D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48" y="4760385"/>
            <a:ext cx="10152704" cy="1978582"/>
          </a:xfrm>
          <a:prstGeom prst="rect">
            <a:avLst/>
          </a:prstGeom>
          <a:noFill/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AA0200-DDBD-48B0-AF4A-C281C6ED62E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644049" y="887329"/>
            <a:ext cx="8761160" cy="56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7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性別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74">
            <a:extLst>
              <a:ext uri="{FF2B5EF4-FFF2-40B4-BE49-F238E27FC236}">
                <a16:creationId xmlns:a16="http://schemas.microsoft.com/office/drawing/2014/main" id="{ABA54BFD-7AB0-4115-B186-BAFB7028A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3669" y="1203272"/>
            <a:ext cx="9844659" cy="2752271"/>
          </a:xfrm>
          <a:prstGeom prst="rect">
            <a:avLst/>
          </a:prstGeom>
        </p:spPr>
      </p:pic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8483" y="971757"/>
            <a:ext cx="8375033" cy="55160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BE281EB-8B50-4FC2-A09F-9A91ABFF1D0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91722" y="4224714"/>
            <a:ext cx="8808552" cy="17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年齡</a:t>
            </a:r>
            <a:r>
              <a:rPr lang="en-US" altLang="zh-TW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補缺值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981" y="1254463"/>
            <a:ext cx="10614038" cy="43490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8774B14-29AF-4DBB-BA68-9B4CE1B87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1450693"/>
            <a:ext cx="1190791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年齡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28D9389-B99E-4DAA-9E47-17C0ECAC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820" y="2641341"/>
            <a:ext cx="8181141" cy="206615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0E08D69-D9CE-45BC-91A3-DAE16E52B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491" y="1236558"/>
            <a:ext cx="7887801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5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登船地點</a:t>
            </a:r>
            <a:r>
              <a:rPr lang="en-US" altLang="zh-TW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4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補缺值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0A57C5C-27A3-456C-BF3D-E57892E7E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249" y="1048147"/>
            <a:ext cx="6017502" cy="56144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3A4E2BD-1448-4C4D-B614-E0B7BC6E5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931" y="2863554"/>
            <a:ext cx="8264138" cy="153722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6F3BA7-E545-4A6A-B6E6-62E20C7C9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140" y="2726291"/>
            <a:ext cx="9288261" cy="18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6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1481</Words>
  <Application>Microsoft Office PowerPoint</Application>
  <PresentationFormat>寬螢幕</PresentationFormat>
  <Paragraphs>114</Paragraphs>
  <Slides>37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3" baseType="lpstr">
      <vt:lpstr>微軟正黑體</vt:lpstr>
      <vt:lpstr>Arial</vt:lpstr>
      <vt:lpstr>Calibri</vt:lpstr>
      <vt:lpstr>Calibri Light</vt:lpstr>
      <vt:lpstr>Cambria Math</vt:lpstr>
      <vt:lpstr>Office 佈景主題</vt:lpstr>
      <vt:lpstr>人工智慧入門</vt:lpstr>
      <vt:lpstr>背景故事</vt:lpstr>
      <vt:lpstr>資料清洗 Data Cleansing</vt:lpstr>
      <vt:lpstr>檢查有無缺值</vt:lpstr>
      <vt:lpstr>姓名</vt:lpstr>
      <vt:lpstr>性別</vt:lpstr>
      <vt:lpstr>年齡-補缺值</vt:lpstr>
      <vt:lpstr>年齡</vt:lpstr>
      <vt:lpstr>登船地點-補缺值</vt:lpstr>
      <vt:lpstr>票價-補缺值</vt:lpstr>
      <vt:lpstr>票價</vt:lpstr>
      <vt:lpstr>船艙號碼</vt:lpstr>
      <vt:lpstr>船艙號碼-補缺值</vt:lpstr>
      <vt:lpstr>在船上同為兄弟姐妹或配偶、家族的父母及小孩的數目</vt:lpstr>
      <vt:lpstr>資料清洗</vt:lpstr>
      <vt:lpstr>資料清洗 (Data Cleansing)</vt:lpstr>
      <vt:lpstr>使用的做法</vt:lpstr>
      <vt:lpstr>SVM</vt:lpstr>
      <vt:lpstr>SVM</vt:lpstr>
      <vt:lpstr>SVM</vt:lpstr>
      <vt:lpstr>RF</vt:lpstr>
      <vt:lpstr>RF</vt:lpstr>
      <vt:lpstr>RF</vt:lpstr>
      <vt:lpstr>RF</vt:lpstr>
      <vt:lpstr>RF</vt:lpstr>
      <vt:lpstr>DNN</vt:lpstr>
      <vt:lpstr>DNN</vt:lpstr>
      <vt:lpstr>DNN</vt:lpstr>
      <vt:lpstr>DNN</vt:lpstr>
      <vt:lpstr>GUI</vt:lpstr>
      <vt:lpstr>GUI</vt:lpstr>
      <vt:lpstr>GUI</vt:lpstr>
      <vt:lpstr>DEMO</vt:lpstr>
      <vt:lpstr>YOLO v4</vt:lpstr>
      <vt:lpstr>YOLO v4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人工智慧入門</dc:title>
  <dc:creator>宇翔 楊</dc:creator>
  <cp:lastModifiedBy>Mikai Yen</cp:lastModifiedBy>
  <cp:revision>24</cp:revision>
  <dcterms:created xsi:type="dcterms:W3CDTF">2023-05-22T15:47:44Z</dcterms:created>
  <dcterms:modified xsi:type="dcterms:W3CDTF">2023-06-05T15:44:58Z</dcterms:modified>
</cp:coreProperties>
</file>